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67" r:id="rId2"/>
    <p:sldId id="268" r:id="rId3"/>
    <p:sldId id="256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9" r:id="rId12"/>
    <p:sldId id="270" r:id="rId13"/>
    <p:sldId id="271" r:id="rId14"/>
  </p:sldIdLst>
  <p:sldSz cx="9144000" cy="6858000" type="screen4x3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Libre Baskerville" panose="020B0604020202020204" charset="0"/>
      <p:regular r:id="rId28"/>
      <p:bold r:id="rId29"/>
      <p:italic r:id="rId30"/>
    </p:embeddedFont>
    <p:embeddedFont>
      <p:font typeface="Oswald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660000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286250" y="0"/>
            <a:ext cx="72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3954525" y="0"/>
            <a:ext cx="3853200" cy="6858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  <a:solidFill>
            <a:schemeClr val="dk2"/>
          </a:solidFill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lvl="0" indent="-133985" algn="l" rtl="0">
              <a:spcBef>
                <a:spcPts val="580"/>
              </a:spcBef>
              <a:buClr>
                <a:schemeClr val="accent1"/>
              </a:buClr>
              <a:buFont typeface="Libre Baskerville"/>
              <a:buChar char="●"/>
              <a:defRPr/>
            </a:lvl1pPr>
            <a:lvl2pPr marL="548640" lvl="1" indent="-101600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●"/>
              <a:defRPr/>
            </a:lvl2pPr>
            <a:lvl3pPr marL="822960" lvl="2" indent="-130810" algn="l" rtl="0">
              <a:spcBef>
                <a:spcPts val="370"/>
              </a:spcBef>
              <a:buClr>
                <a:srgbClr val="F0C1B0"/>
              </a:buClr>
              <a:buFont typeface="Libre Baskerville"/>
              <a:buChar char="●"/>
              <a:defRPr/>
            </a:lvl3pPr>
            <a:lvl4pPr marL="1097280" lvl="3" indent="-13208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●"/>
              <a:defRPr/>
            </a:lvl4pPr>
            <a:lvl5pPr marL="1371600" lvl="4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/>
            </a:lvl5pPr>
            <a:lvl6pPr marL="1645920" lvl="5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/>
            </a:lvl6pPr>
            <a:lvl7pPr marL="1920240" lvl="6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/>
            </a:lvl7pPr>
            <a:lvl8pPr marL="2194560" lvl="7" indent="-124460" algn="l" rtl="0">
              <a:spcBef>
                <a:spcPts val="370"/>
              </a:spcBef>
              <a:buClr>
                <a:srgbClr val="F0C1B0"/>
              </a:buClr>
              <a:buFont typeface="Libre Baskerville"/>
              <a:buChar char="•"/>
              <a:defRPr/>
            </a:lvl8pPr>
            <a:lvl9pPr marL="2468880" lvl="8" indent="-119379" algn="l" rtl="0">
              <a:spcBef>
                <a:spcPts val="370"/>
              </a:spcBef>
              <a:buClr>
                <a:srgbClr val="DDB8B3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1C4587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rot="5400000">
            <a:off x="4543650" y="744450"/>
            <a:ext cx="567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800">
                <a:highlight>
                  <a:srgbClr val="CFE2F3"/>
                </a:highlight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600">
                <a:highlight>
                  <a:srgbClr val="CFE2F3"/>
                </a:highlight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645400"/>
            <a:ext cx="3999900" cy="4446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645400"/>
            <a:ext cx="3999900" cy="4446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600">
                <a:highlight>
                  <a:srgbClr val="CFE2F3"/>
                </a:highlight>
              </a:defRPr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>
                <a:highlight>
                  <a:srgbClr val="CFE2F3"/>
                </a:highlight>
              </a:defRPr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442233"/>
            <a:ext cx="4045200" cy="2381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>
                <a:highlight>
                  <a:srgbClr val="CFE2F3"/>
                </a:highlight>
              </a:defRPr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1333233"/>
            <a:ext cx="8520600" cy="2861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highlight>
                  <a:srgbClr val="CFE2F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O7FQsCcbD8&amp;list=PL8dPuuaLjXtMwmepBjTSG593eG7ObzO7s&amp;index=8&amp;t=70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7BE0-4919-4CEC-9A0F-83C0ED8C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A2564-6244-46E9-A9C1-16406007E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Grab the sheet from my desk</a:t>
            </a:r>
          </a:p>
          <a:p>
            <a:endParaRPr lang="en-US" dirty="0"/>
          </a:p>
          <a:p>
            <a:r>
              <a:rPr lang="en-US" dirty="0"/>
              <a:t>You and your group are going to read the docs</a:t>
            </a:r>
          </a:p>
          <a:p>
            <a:r>
              <a:rPr lang="en-US" dirty="0"/>
              <a:t>Complete the chart---you’re looking for changes or continuities (something that stays the same)– look at my example</a:t>
            </a:r>
          </a:p>
          <a:p>
            <a:r>
              <a:rPr lang="en-US" dirty="0"/>
              <a:t>Complete HIPP (sourcing the docs)</a:t>
            </a:r>
          </a:p>
        </p:txBody>
      </p:sp>
    </p:spTree>
    <p:extLst>
      <p:ext uri="{BB962C8B-B14F-4D97-AF65-F5344CB8AC3E}">
        <p14:creationId xmlns:p14="http://schemas.microsoft.com/office/powerpoint/2010/main" val="1461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Shay’s Rebellion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645425"/>
            <a:ext cx="4653000" cy="444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Western farmers dealing with high taxes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Massachusetts law - can’t pay taxes = jail, loss of property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Daniel Shay leads men to arsenal for weapons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Federal troops cannot help!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Significance: Shows the weakness of the Articles of Confederation </a:t>
            </a:r>
          </a:p>
        </p:txBody>
      </p:sp>
      <p:pic>
        <p:nvPicPr>
          <p:cNvPr id="180" name="Shape 180" descr="Photo of REBELS: ARSENAL, 1787.  The encounter on 26 January 1787 between Shays' rebels and government troops before the arsenal at Springfield, Massachusetts: colored engraving, 19th century."/>
          <p:cNvPicPr preferRelativeResize="0"/>
          <p:nvPr/>
        </p:nvPicPr>
        <p:blipFill rotWithShape="1">
          <a:blip r:embed="rId3">
            <a:alphaModFix/>
          </a:blip>
          <a:srcRect t="4800" b="15200"/>
          <a:stretch/>
        </p:blipFill>
        <p:spPr>
          <a:xfrm>
            <a:off x="4964800" y="1443525"/>
            <a:ext cx="4067100" cy="46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4836-BAEA-40B4-B3DA-4C7D4057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Green Crash Course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FE1A-FFD0-45D4-9754-AEF8C96DB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https://www.youtube.com/watch?v=bO7FQsCcbD8&amp;list=PL8dPuuaLjXtMwmepBjTSG593eG7ObzO7s&amp;index=8&amp;t=70s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Your job-------write down what you can-----adding to what you know about the A of C and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293433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A1AE-04FB-48A2-81C8-504BA0B4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57269"/>
            <a:ext cx="9031458" cy="763500"/>
          </a:xfrm>
        </p:spPr>
        <p:txBody>
          <a:bodyPr/>
          <a:lstStyle/>
          <a:p>
            <a:r>
              <a:rPr lang="en-US" dirty="0"/>
              <a:t>Constitutional Convention and Compromises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8513B-F0F5-42D6-8495-E902AF845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1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2652-10A5-4940-A5E2-19FDF03D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3878"/>
            <a:ext cx="8520600" cy="763500"/>
          </a:xfrm>
        </p:spPr>
        <p:txBody>
          <a:bodyPr/>
          <a:lstStyle/>
          <a:p>
            <a:r>
              <a:rPr lang="en-US" dirty="0"/>
              <a:t>Writing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0051-6DC9-46DF-8A78-BE6499D7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47378"/>
            <a:ext cx="8520600" cy="5508167"/>
          </a:xfrm>
        </p:spPr>
        <p:txBody>
          <a:bodyPr/>
          <a:lstStyle/>
          <a:p>
            <a:r>
              <a:rPr lang="en-US" sz="2800" dirty="0"/>
              <a:t>I provide the skeleton, you provide the muscle</a:t>
            </a:r>
          </a:p>
          <a:p>
            <a:r>
              <a:rPr lang="en-US" sz="2800" dirty="0"/>
              <a:t>…meaning you already have the thesis and topic sentence from the DBQ this morning and a list of facts</a:t>
            </a:r>
          </a:p>
          <a:p>
            <a:r>
              <a:rPr lang="en-US" sz="2800" dirty="0"/>
              <a:t>Your job is to write the 3 body paragraphs with the evidence provided</a:t>
            </a:r>
          </a:p>
          <a:p>
            <a:r>
              <a:rPr lang="en-US" sz="2800" dirty="0"/>
              <a:t>You do not have to use ALL of the evidence, but you do need to use most of it</a:t>
            </a:r>
          </a:p>
          <a:p>
            <a:r>
              <a:rPr lang="en-US" sz="2800" dirty="0"/>
              <a:t>Pull out a piece of paper, rewrite the topic sentence and begin your body paragraphs</a:t>
            </a:r>
          </a:p>
        </p:txBody>
      </p:sp>
    </p:spTree>
    <p:extLst>
      <p:ext uri="{BB962C8B-B14F-4D97-AF65-F5344CB8AC3E}">
        <p14:creationId xmlns:p14="http://schemas.microsoft.com/office/powerpoint/2010/main" val="15745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FAFF-27EC-4CD8-AE2F-CAC58D59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763500"/>
          </a:xfrm>
        </p:spPr>
        <p:txBody>
          <a:bodyPr/>
          <a:lstStyle/>
          <a:p>
            <a:r>
              <a:rPr lang="en-US" dirty="0"/>
              <a:t>Agenda and 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952DE-DAF1-4911-8FD9-6D4E9D6FA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85777"/>
            <a:ext cx="8520600" cy="4446300"/>
          </a:xfrm>
        </p:spPr>
        <p:txBody>
          <a:bodyPr/>
          <a:lstStyle/>
          <a:p>
            <a:r>
              <a:rPr lang="en-US" sz="2400" dirty="0"/>
              <a:t>Agenda</a:t>
            </a:r>
          </a:p>
          <a:p>
            <a:r>
              <a:rPr lang="en-US" sz="2400" dirty="0"/>
              <a:t>Warm Up: Impact DBQ</a:t>
            </a:r>
          </a:p>
          <a:p>
            <a:r>
              <a:rPr lang="en-US" sz="2400" dirty="0"/>
              <a:t>Notes: Articles of Confederation and Shay’s Rebellion</a:t>
            </a:r>
          </a:p>
          <a:p>
            <a:r>
              <a:rPr lang="en-US" sz="2400" dirty="0"/>
              <a:t>Crash Course</a:t>
            </a:r>
          </a:p>
          <a:p>
            <a:r>
              <a:rPr lang="en-US" sz="2400" dirty="0"/>
              <a:t>Constitution</a:t>
            </a:r>
          </a:p>
          <a:p>
            <a:r>
              <a:rPr lang="en-US" sz="2400" dirty="0"/>
              <a:t>Announcements</a:t>
            </a:r>
          </a:p>
          <a:p>
            <a:pPr lvl="1"/>
            <a:r>
              <a:rPr lang="en-US" sz="2400" dirty="0"/>
              <a:t>Unit 3 Assessment, ID’s, reading notes, Revolution timeline due October 12/13</a:t>
            </a:r>
          </a:p>
          <a:p>
            <a:pPr lvl="1"/>
            <a:r>
              <a:rPr lang="en-US" sz="2400" dirty="0"/>
              <a:t>Binder check for Units 1, 2, and 3 is October 16/17</a:t>
            </a:r>
          </a:p>
          <a:p>
            <a:pPr lvl="1"/>
            <a:r>
              <a:rPr lang="en-US" sz="2400" dirty="0"/>
              <a:t>Presidents Project due Oct 16/17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0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Articles of Confederation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Under the Articles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645400"/>
            <a:ext cx="3999900" cy="444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600"/>
              <a:t>Borrow money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Make treaties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Declare war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Deal with the Indians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Control Western lands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Deal with foreign problems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Run Postal Service</a:t>
            </a:r>
          </a:p>
          <a:p>
            <a:pPr lvl="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832400" y="1645400"/>
            <a:ext cx="3999900" cy="444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600"/>
              <a:t>One branch of government:  Congress, responsible for making national laws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Each state had one (1) vote in Congress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No executive (President) </a:t>
            </a:r>
          </a:p>
          <a:p>
            <a:pPr marL="457200" lvl="0" indent="-3937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100000"/>
            </a:pPr>
            <a:r>
              <a:rPr lang="en" sz="2600"/>
              <a:t>No judiciary (Courts)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Weaknesses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431525"/>
            <a:ext cx="3999900" cy="444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74320" lvl="0" indent="-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Playfair Display"/>
              <a:buChar char="●"/>
            </a:pPr>
            <a:r>
              <a:rPr lang="en" sz="2600" i="1"/>
              <a:t>9 of 13</a:t>
            </a:r>
            <a:r>
              <a:rPr lang="en" sz="2600"/>
              <a:t> </a:t>
            </a:r>
            <a:r>
              <a:rPr lang="en" sz="2600" b="1"/>
              <a:t>states</a:t>
            </a:r>
            <a:r>
              <a:rPr lang="en" sz="2600"/>
              <a:t> had to approve a proposal before it could become a law</a:t>
            </a:r>
          </a:p>
          <a:p>
            <a:pPr marL="274320" lvl="0" indent="-27432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Playfair Display"/>
              <a:buChar char="●"/>
            </a:pPr>
            <a:r>
              <a:rPr lang="en" sz="2600" i="1"/>
              <a:t>All</a:t>
            </a:r>
            <a:r>
              <a:rPr lang="en" sz="2600"/>
              <a:t> the </a:t>
            </a:r>
            <a:r>
              <a:rPr lang="en" sz="2600" b="1"/>
              <a:t>states</a:t>
            </a:r>
            <a:r>
              <a:rPr lang="en" sz="2600"/>
              <a:t> had to agree to amend the </a:t>
            </a:r>
            <a:r>
              <a:rPr lang="en" sz="2600" i="1"/>
              <a:t>Articles of Confederation 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832400" y="504775"/>
            <a:ext cx="3999900" cy="444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National government could not collect taxes</a:t>
            </a:r>
          </a:p>
          <a:p>
            <a:pPr marL="914400" lvl="1" indent="-355600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100000"/>
            </a:pPr>
            <a:r>
              <a:rPr lang="en" sz="2000"/>
              <a:t>The national government had to ask the individual states for money</a:t>
            </a:r>
          </a:p>
          <a:p>
            <a:pPr marL="457200" lvl="0" indent="-2286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</a:pPr>
            <a:r>
              <a:rPr lang="en"/>
              <a:t>There were national and state currencies</a:t>
            </a:r>
          </a:p>
          <a:p>
            <a:pPr marL="457200" lvl="0" indent="-2286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</a:pPr>
            <a:r>
              <a:rPr lang="en"/>
              <a:t>Each </a:t>
            </a:r>
            <a:r>
              <a:rPr lang="en" b="1"/>
              <a:t>state</a:t>
            </a:r>
            <a:r>
              <a:rPr lang="en"/>
              <a:t> could regulate trade with other states</a:t>
            </a:r>
          </a:p>
          <a:p>
            <a:pPr marL="457200" lvl="0" indent="-2286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</a:pPr>
            <a:r>
              <a:rPr lang="en"/>
              <a:t>Each </a:t>
            </a:r>
            <a:r>
              <a:rPr lang="en" b="1"/>
              <a:t>state</a:t>
            </a:r>
            <a:r>
              <a:rPr lang="en"/>
              <a:t> could tax its residents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Only the </a:t>
            </a:r>
            <a:r>
              <a:rPr lang="en" b="1"/>
              <a:t>states</a:t>
            </a:r>
            <a:r>
              <a:rPr lang="en"/>
              <a:t> could establish militias (state militaries</a:t>
            </a:r>
          </a:p>
          <a:p>
            <a:pPr lvl="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 descr="http://www.ushistory.org/us/images/000069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50" y="4610877"/>
            <a:ext cx="1752600" cy="21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http://www.us-coin-values-advisor.com/images/Rhode-Island-Currenc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8475" y="4658872"/>
            <a:ext cx="1447800" cy="20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" sz="4000" b="0" i="0" u="none" strike="noStrike" cap="none">
                <a:solidFill>
                  <a:schemeClr val="dk2"/>
                </a:solidFill>
                <a:highlight>
                  <a:srgbClr val="C9DAF8"/>
                </a:highlight>
                <a:latin typeface="Oswald"/>
                <a:ea typeface="Oswald"/>
                <a:cs typeface="Oswald"/>
                <a:sym typeface="Oswald"/>
              </a:rPr>
              <a:t>Why were the Articles of Confederation so weak?</a:t>
            </a:r>
          </a:p>
        </p:txBody>
      </p:sp>
      <p:sp>
        <p:nvSpPr>
          <p:cNvPr id="166" name="Shape 166"/>
          <p:cNvSpPr/>
          <p:nvPr/>
        </p:nvSpPr>
        <p:spPr>
          <a:xfrm>
            <a:off x="0" y="1447800"/>
            <a:ext cx="4572000" cy="540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we didn’t like about the British. . .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Taxation without representation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Large central government (monarchy) had all the power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States always had to listen to the king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All power was in the King’s hands.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King could change the system of government any time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4495800" y="1447800"/>
            <a:ext cx="4648200" cy="540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 the Articles of Confederation…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Federal government could not tax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States didn’t have to follow laws and treaties.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States had their own laws and didn’t have to follow any other states’ laws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No executive branch or national court system.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000000"/>
              </a:buClr>
              <a:buSzPct val="100000"/>
              <a:buFont typeface="Playfair Display"/>
              <a:buChar char="•"/>
            </a:pPr>
            <a:r>
              <a:rPr lang="en" sz="2400" b="0" i="0" u="none" strike="noStrike" cap="none">
                <a:latin typeface="Playfair Display"/>
                <a:ea typeface="Playfair Display"/>
                <a:cs typeface="Playfair Display"/>
                <a:sym typeface="Playfair Display"/>
              </a:rPr>
              <a:t>Any amendment required all 13 states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28450" y="593375"/>
            <a:ext cx="88542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 Wasn’t All Bad - Accomplishments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</a:pPr>
            <a:r>
              <a:rPr lang="en" dirty="0"/>
              <a:t>Peace Treaty with Great Britain (treaty of Paris of 1783)</a:t>
            </a:r>
          </a:p>
          <a:p>
            <a:pPr marL="457200" lvl="0" indent="-2286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</a:pPr>
            <a:r>
              <a:rPr lang="en" u="sng" dirty="0"/>
              <a:t>Land Ordinance of 1785</a:t>
            </a:r>
            <a:r>
              <a:rPr lang="en" dirty="0"/>
              <a:t> – decided how to systematically cut up the new lands in the Northwest Territory; got large states to give up claims to Western lands.</a:t>
            </a:r>
          </a:p>
          <a:p>
            <a:pPr marL="457200" lvl="0" indent="-228600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</a:pPr>
            <a:r>
              <a:rPr lang="en" u="sng" dirty="0"/>
              <a:t>Northwest Ordinance of 1787</a:t>
            </a:r>
            <a:r>
              <a:rPr lang="en" dirty="0"/>
              <a:t>– a system which said new states could be added, </a:t>
            </a:r>
            <a:r>
              <a:rPr lang="en-US" dirty="0"/>
              <a:t>including prohibiting slavery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04800" y="215475"/>
            <a:ext cx="8229600" cy="8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br>
              <a:rPr lang="en"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4800" b="0" i="0" u="none" strike="noStrike" cap="none">
                <a:solidFill>
                  <a:schemeClr val="dk2"/>
                </a:solidFill>
              </a:rPr>
              <a:t>Northwest Ordinance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1143000"/>
            <a:ext cx="7620000" cy="11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 b="0" i="0" u="none" strike="noStrike" cap="none">
                <a:solidFill>
                  <a:srgbClr val="000000"/>
                </a:solidFill>
              </a:rPr>
              <a:t>Provided for the organized creation of the 5 states that today we call OH, IN, MI, IL, WI, 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25000"/>
              <a:buFont typeface="Libre Baskerville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Libre Baskerville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575" y="2076100"/>
            <a:ext cx="6477000" cy="44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Economy in the 1780s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America suffered a depression during the 1780s.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Huge national and state debts were left from the Revolution.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The excessive use of credit to purchase consumer goods after the war (especially to British merchants) caused debt problems.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A lack of currency plagued the states.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Foreclosures on farms increased as farmers could not pay debts.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Runaway inflation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British companies flooded America with goods at very low prices.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681</Words>
  <Application>Microsoft Office PowerPoint</Application>
  <PresentationFormat>On-screen Show (4:3)</PresentationFormat>
  <Paragraphs>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Playfair Display</vt:lpstr>
      <vt:lpstr>Arial</vt:lpstr>
      <vt:lpstr>Source Sans Pro</vt:lpstr>
      <vt:lpstr>Montserrat</vt:lpstr>
      <vt:lpstr>Libre Baskerville</vt:lpstr>
      <vt:lpstr>Oswald</vt:lpstr>
      <vt:lpstr>Pop</vt:lpstr>
      <vt:lpstr>Warm Up</vt:lpstr>
      <vt:lpstr>Agenda and Announcements</vt:lpstr>
      <vt:lpstr>Articles of Confederation</vt:lpstr>
      <vt:lpstr>Under the Articles</vt:lpstr>
      <vt:lpstr>Weaknesses</vt:lpstr>
      <vt:lpstr>PowerPoint Presentation</vt:lpstr>
      <vt:lpstr>It Wasn’t All Bad - Accomplishments</vt:lpstr>
      <vt:lpstr> Northwest Ordinance</vt:lpstr>
      <vt:lpstr>Economy in the 1780s</vt:lpstr>
      <vt:lpstr>Shay’s Rebellion</vt:lpstr>
      <vt:lpstr>John Green Crash Course</vt:lpstr>
      <vt:lpstr>Constitutional Convention and Compromises</vt:lpstr>
      <vt:lpstr>Writing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of Confederation</dc:title>
  <dc:creator>Genevieve Costantini</dc:creator>
  <cp:lastModifiedBy>Genevieve Costantini</cp:lastModifiedBy>
  <cp:revision>9</cp:revision>
  <dcterms:modified xsi:type="dcterms:W3CDTF">2017-10-04T00:06:23Z</dcterms:modified>
</cp:coreProperties>
</file>