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32" r:id="rId2"/>
    <p:sldId id="331" r:id="rId3"/>
    <p:sldId id="348" r:id="rId4"/>
    <p:sldId id="349" r:id="rId5"/>
    <p:sldId id="333" r:id="rId6"/>
    <p:sldId id="315" r:id="rId7"/>
    <p:sldId id="350" r:id="rId8"/>
    <p:sldId id="351" r:id="rId9"/>
    <p:sldId id="352" r:id="rId10"/>
    <p:sldId id="353" r:id="rId11"/>
    <p:sldId id="354" r:id="rId12"/>
    <p:sldId id="334" r:id="rId13"/>
    <p:sldId id="295" r:id="rId14"/>
    <p:sldId id="287" r:id="rId15"/>
    <p:sldId id="335" r:id="rId16"/>
    <p:sldId id="279" r:id="rId17"/>
    <p:sldId id="298" r:id="rId18"/>
    <p:sldId id="322" r:id="rId19"/>
    <p:sldId id="323" r:id="rId20"/>
    <p:sldId id="324" r:id="rId21"/>
    <p:sldId id="280" r:id="rId22"/>
    <p:sldId id="305" r:id="rId23"/>
    <p:sldId id="306" r:id="rId24"/>
    <p:sldId id="321" r:id="rId25"/>
    <p:sldId id="337" r:id="rId26"/>
    <p:sldId id="327" r:id="rId27"/>
    <p:sldId id="338" r:id="rId28"/>
    <p:sldId id="329" r:id="rId29"/>
    <p:sldId id="303" r:id="rId30"/>
    <p:sldId id="339" r:id="rId31"/>
    <p:sldId id="343" r:id="rId32"/>
    <p:sldId id="344" r:id="rId33"/>
  </p:sldIdLst>
  <p:sldSz cx="9144000" cy="6858000" type="screen4x3"/>
  <p:notesSz cx="9313863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93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6008" cy="342900"/>
          </a:xfrm>
          <a:prstGeom prst="rect">
            <a:avLst/>
          </a:prstGeom>
        </p:spPr>
        <p:txBody>
          <a:bodyPr vert="horz" lIns="91053" tIns="45527" rIns="91053" bIns="455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6239" y="0"/>
            <a:ext cx="4036008" cy="342900"/>
          </a:xfrm>
          <a:prstGeom prst="rect">
            <a:avLst/>
          </a:prstGeom>
        </p:spPr>
        <p:txBody>
          <a:bodyPr vert="horz" lIns="91053" tIns="45527" rIns="91053" bIns="45527" rtlCol="0"/>
          <a:lstStyle>
            <a:lvl1pPr algn="r">
              <a:defRPr sz="1200"/>
            </a:lvl1pPr>
          </a:lstStyle>
          <a:p>
            <a:fld id="{6D32BD86-C572-4E66-94D0-36803E48C084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036008" cy="342900"/>
          </a:xfrm>
          <a:prstGeom prst="rect">
            <a:avLst/>
          </a:prstGeom>
        </p:spPr>
        <p:txBody>
          <a:bodyPr vert="horz" lIns="91053" tIns="45527" rIns="91053" bIns="455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6239" y="6513513"/>
            <a:ext cx="4036008" cy="342900"/>
          </a:xfrm>
          <a:prstGeom prst="rect">
            <a:avLst/>
          </a:prstGeom>
        </p:spPr>
        <p:txBody>
          <a:bodyPr vert="horz" lIns="91053" tIns="45527" rIns="91053" bIns="45527" rtlCol="0" anchor="b"/>
          <a:lstStyle>
            <a:lvl1pPr algn="r">
              <a:defRPr sz="1200"/>
            </a:lvl1pPr>
          </a:lstStyle>
          <a:p>
            <a:fld id="{5E9CA275-5E73-4378-86CC-17FFAE08F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6008" cy="342900"/>
          </a:xfrm>
          <a:prstGeom prst="rect">
            <a:avLst/>
          </a:prstGeom>
        </p:spPr>
        <p:txBody>
          <a:bodyPr vert="horz" lIns="91053" tIns="45527" rIns="91053" bIns="4552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6239" y="0"/>
            <a:ext cx="4036008" cy="342900"/>
          </a:xfrm>
          <a:prstGeom prst="rect">
            <a:avLst/>
          </a:prstGeom>
        </p:spPr>
        <p:txBody>
          <a:bodyPr vert="horz" lIns="91053" tIns="45527" rIns="91053" bIns="45527" rtlCol="0"/>
          <a:lstStyle>
            <a:lvl1pPr algn="r">
              <a:defRPr sz="1200"/>
            </a:lvl1pPr>
          </a:lstStyle>
          <a:p>
            <a:pPr>
              <a:defRPr/>
            </a:pPr>
            <a:fld id="{0B02B635-09E9-476F-BE98-30E33CF1AA6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514350"/>
            <a:ext cx="3430587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3" tIns="45527" rIns="91053" bIns="455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</p:spPr>
        <p:txBody>
          <a:bodyPr vert="horz" lIns="91053" tIns="45527" rIns="91053" bIns="455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036008" cy="342900"/>
          </a:xfrm>
          <a:prstGeom prst="rect">
            <a:avLst/>
          </a:prstGeom>
        </p:spPr>
        <p:txBody>
          <a:bodyPr vert="horz" lIns="91053" tIns="45527" rIns="91053" bIns="4552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6239" y="6513513"/>
            <a:ext cx="4036008" cy="342900"/>
          </a:xfrm>
          <a:prstGeom prst="rect">
            <a:avLst/>
          </a:prstGeom>
        </p:spPr>
        <p:txBody>
          <a:bodyPr vert="horz" lIns="91053" tIns="45527" rIns="91053" bIns="45527" rtlCol="0" anchor="b"/>
          <a:lstStyle>
            <a:lvl1pPr algn="r">
              <a:defRPr sz="1200"/>
            </a:lvl1pPr>
          </a:lstStyle>
          <a:p>
            <a:pPr>
              <a:defRPr/>
            </a:pPr>
            <a:fld id="{593D3EB8-747D-4DA6-A5E2-457067C72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1620-1643-puritans fleeing England-about 80,000---mostly under Charles I---mostly family groups—mostly going to Plymouth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D3EB8-747D-4DA6-A5E2-457067C726A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Plymouth started in 1620---the two colonies merged in 1691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D3EB8-747D-4DA6-A5E2-457067C726A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9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by John Cotton</a:t>
            </a:r>
          </a:p>
          <a:p>
            <a:r>
              <a:rPr lang="en-US" dirty="0"/>
              <a:t>Congregationalist-church governance based on the local congregation</a:t>
            </a:r>
          </a:p>
          <a:p>
            <a:r>
              <a:rPr lang="en-US" dirty="0"/>
              <a:t>“saints” those selected to be saved-also</a:t>
            </a:r>
            <a:r>
              <a:rPr lang="en-US" baseline="0" dirty="0"/>
              <a:t> called the “elect”-have to make a public declaration of commitment to the congregation and Puritanism</a:t>
            </a:r>
          </a:p>
          <a:p>
            <a:r>
              <a:rPr lang="en-US" baseline="0" dirty="0"/>
              <a:t>Causes problem in the future as fewer and fewer people make the declaration-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D3EB8-747D-4DA6-A5E2-457067C726A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9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Promotes</a:t>
            </a:r>
            <a:r>
              <a:rPr lang="en-US" baseline="0" dirty="0"/>
              <a:t> </a:t>
            </a:r>
            <a:r>
              <a:rPr lang="en-US" baseline="0" dirty="0" err="1"/>
              <a:t>seperation</a:t>
            </a:r>
            <a:r>
              <a:rPr lang="en-US" baseline="0" dirty="0"/>
              <a:t> of church and state feeling that any state/government would force a particular religion “forced worship stinks in the nostrils of God”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D3EB8-747D-4DA6-A5E2-457067C726A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40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Slave rebellion in South Carolina-</a:t>
            </a:r>
            <a:r>
              <a:rPr lang="en-US" dirty="0" err="1"/>
              <a:t>Jemmy</a:t>
            </a:r>
            <a:r>
              <a:rPr lang="en-US" dirty="0"/>
              <a:t> (Cato)killed about 22-25 whites on their way down to Spanish Florida-South Carolina passes the Negro Act of 1740 in order to </a:t>
            </a:r>
            <a:r>
              <a:rPr lang="en-US" dirty="0" err="1"/>
              <a:t>restric</a:t>
            </a:r>
            <a:r>
              <a:rPr lang="en-US" dirty="0"/>
              <a:t> slave assembly, education,</a:t>
            </a:r>
            <a:r>
              <a:rPr lang="en-US" baseline="0" dirty="0"/>
              <a:t> and movement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D3EB8-747D-4DA6-A5E2-457067C726A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Massachusetts law of 1647-any town of over 50 families must require a primary schools for boys</a:t>
            </a:r>
          </a:p>
          <a:p>
            <a:r>
              <a:rPr lang="en-US" dirty="0"/>
              <a:t>Middle/Southern-widely varied-most education was in the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D3EB8-747D-4DA6-A5E2-457067C726A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England---family is the center of life---believed you must work hard to succeed ---”idle hands are the devils play things”</a:t>
            </a:r>
          </a:p>
          <a:p>
            <a:r>
              <a:rPr lang="en-US" dirty="0"/>
              <a:t>South---</a:t>
            </a:r>
            <a:r>
              <a:rPr lang="en-US" dirty="0" err="1"/>
              <a:t>microsom</a:t>
            </a:r>
            <a:r>
              <a:rPr lang="en-US" dirty="0"/>
              <a:t> in that its definitely a land based gentry---those with property held the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D3EB8-747D-4DA6-A5E2-457067C726A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1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novel about social structure in Plymouth---very </a:t>
            </a:r>
            <a:r>
              <a:rPr lang="en-US" dirty="0" err="1"/>
              <a:t>patriarchical</a:t>
            </a:r>
            <a:r>
              <a:rPr lang="en-US" dirty="0"/>
              <a:t>---describes the relationship between husband and wife, parents and children, and master and servant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D3EB8-747D-4DA6-A5E2-457067C726A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3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Peter Zenger---describes the corruption and inequality the royal governors has in NY-----he’s found not-guilty and becomes the basis for our first amendment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D3EB8-747D-4DA6-A5E2-457067C726A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6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E2550-9F0B-4225-97F0-B723C5669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208F8-926E-4156-988B-544BB5D8C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465D5-E067-4F50-842B-E13F28037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E52D-1225-49DE-8ABA-B91E2B17D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43D29-53E5-4202-ABE2-03EC76524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677B6-8BA2-4228-B4F0-584301D80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E0BE6-A633-40F0-A50D-E141B5AA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86E8A-90F8-492E-B64E-B6DE6F931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C77D4-91ED-43A3-9CF9-21FA687B1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6346-0EA6-4606-A9DC-3E565192E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900E6-97A7-42CA-86D2-5B4905288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11D4580-9A19-4852-921C-617C3CDFD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YsTpYfAeZ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IwgEL39Z5Vu8JM&amp;tbnid=mSpcDMs0up21jM:&amp;ved=0CAUQjRw&amp;url=http://3d-pictures.feedio.net/west-potomac-high-school-class-of-86/Array/&amp;ei=cDsyUvXbMtLh4AO10YCYDA&amp;bvm=bv.52164340,d.dmg&amp;psig=AFQjCNEs4eM59-4J_HE1yFZVJvZuXjvKIg&amp;ust=137911012319289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source=images&amp;cd=&amp;cad=rja&amp;docid=rziBe4RPajnBNM&amp;tbnid=2xKN3ULtSkdfZM:&amp;ved=&amp;url=http://www.123rf.com/photo_13772399_harvard-university-cambridge-massachussets-vintage-engraving-old-engraved-illustration-of-harvard-un.html&amp;ei=DDwyUvePFI_B4AOnyoCIBQ&amp;psig=AFQjCNFMiuu18VIsErMEyqdCEhLeq-EcSg&amp;ust=1379110284392993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docid=Gn-m5XoKnJJbAM&amp;tbnid=34ngXFQR2x2x2M:&amp;ved=0CAUQjRw&amp;url=http://www.history.org/almanack/life/classes.cfm&amp;ei=gT4yUrHZFu_F4APvqYCIDg&amp;bvm=bv.52164340,d.dmg&amp;psig=AFQjCNFo9Sy76j5P760sd3f3fT7I7dZZow&amp;ust=1379110870208765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JRfRUxqZmo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dirty="0"/>
              <a:t>Review Europe before colonization</a:t>
            </a:r>
          </a:p>
          <a:p>
            <a:r>
              <a:rPr lang="en-US" dirty="0"/>
              <a:t>Notes on Colonial Life</a:t>
            </a:r>
          </a:p>
          <a:p>
            <a:pPr lvl="1"/>
            <a:r>
              <a:rPr lang="en-US" dirty="0"/>
              <a:t>Immigration</a:t>
            </a:r>
          </a:p>
          <a:p>
            <a:pPr lvl="2"/>
            <a:r>
              <a:rPr lang="en-US" dirty="0"/>
              <a:t>Great Migration</a:t>
            </a:r>
          </a:p>
          <a:p>
            <a:pPr lvl="2"/>
            <a:r>
              <a:rPr lang="en-US" dirty="0"/>
              <a:t>Slavery</a:t>
            </a:r>
          </a:p>
          <a:p>
            <a:pPr lvl="2"/>
            <a:r>
              <a:rPr lang="en-US" dirty="0"/>
              <a:t>Indentured servitude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Social Hierarchy</a:t>
            </a:r>
          </a:p>
          <a:p>
            <a:pPr lvl="2"/>
            <a:r>
              <a:rPr lang="en-US" dirty="0"/>
              <a:t>New England</a:t>
            </a:r>
          </a:p>
          <a:p>
            <a:pPr lvl="2"/>
            <a:r>
              <a:rPr lang="en-US" dirty="0"/>
              <a:t>Southern Colonies</a:t>
            </a:r>
          </a:p>
          <a:p>
            <a:r>
              <a:rPr lang="en-US" dirty="0"/>
              <a:t>Sorting Activity</a:t>
            </a:r>
          </a:p>
          <a:p>
            <a:r>
              <a:rPr lang="en-US" dirty="0"/>
              <a:t>Venn Diagram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IVI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034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neng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5475" y="0"/>
            <a:ext cx="34385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neng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4788" y="0"/>
            <a:ext cx="27019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rhode-island.jpg image by maggie61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178300"/>
            <a:ext cx="31242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3886200" y="4951413"/>
            <a:ext cx="52578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5400"/>
              <a:t>Separation of church and state</a:t>
            </a:r>
          </a:p>
        </p:txBody>
      </p:sp>
      <p:cxnSp>
        <p:nvCxnSpPr>
          <p:cNvPr id="8" name="Elbow Connector 7"/>
          <p:cNvCxnSpPr/>
          <p:nvPr/>
        </p:nvCxnSpPr>
        <p:spPr>
          <a:xfrm rot="16200000" flipH="1">
            <a:off x="7010400" y="4572000"/>
            <a:ext cx="990600" cy="228600"/>
          </a:xfrm>
          <a:prstGeom prst="bent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24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IVI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PennWilli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0038" y="0"/>
            <a:ext cx="37639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penn_holy_ex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51100"/>
            <a:ext cx="52578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2743200"/>
            <a:ext cx="3352800" cy="609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5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Europeans in Middle Colonies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Germans</a:t>
            </a:r>
          </a:p>
          <a:p>
            <a:pPr lvl="1"/>
            <a:r>
              <a:rPr lang="en-US" dirty="0"/>
              <a:t>Go mostly to Pennsylvania</a:t>
            </a:r>
          </a:p>
          <a:p>
            <a:pPr lvl="1"/>
            <a:r>
              <a:rPr lang="en-US" dirty="0"/>
              <a:t>No loyalty to the British and kept their German customs</a:t>
            </a:r>
          </a:p>
          <a:p>
            <a:r>
              <a:rPr lang="en-US" dirty="0"/>
              <a:t>Scots Irish</a:t>
            </a:r>
          </a:p>
          <a:p>
            <a:pPr lvl="1"/>
            <a:r>
              <a:rPr lang="en-US" dirty="0"/>
              <a:t>Paxton boys-march on Philadelphia protesting Quaker oligarchy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0" y="685800"/>
            <a:ext cx="8915400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/>
              <a:t>English Colonists in the South</a:t>
            </a:r>
          </a:p>
          <a:p>
            <a:pPr algn="ctr"/>
            <a:r>
              <a:rPr lang="en-US" sz="4800" u="sng" dirty="0"/>
              <a:t>Jamestown: How created?</a:t>
            </a:r>
          </a:p>
          <a:p>
            <a:endParaRPr lang="en-US" sz="900" dirty="0"/>
          </a:p>
          <a:p>
            <a:pPr>
              <a:buFont typeface="Arial" charset="0"/>
              <a:buChar char="•"/>
            </a:pPr>
            <a:r>
              <a:rPr lang="en-US" sz="5400" dirty="0" err="1"/>
              <a:t>Headright</a:t>
            </a:r>
            <a:r>
              <a:rPr lang="en-US" sz="5400" dirty="0"/>
              <a:t> system</a:t>
            </a:r>
          </a:p>
          <a:p>
            <a:pPr lvl="1">
              <a:buFont typeface="Arial" charset="0"/>
              <a:buChar char="•"/>
            </a:pPr>
            <a:r>
              <a:rPr lang="en-US" sz="5400" dirty="0"/>
              <a:t>Encouraged new settlers</a:t>
            </a:r>
          </a:p>
          <a:p>
            <a:pPr lvl="1">
              <a:buFont typeface="Arial" charset="0"/>
              <a:buChar char="•"/>
            </a:pPr>
            <a:r>
              <a:rPr lang="en-US" sz="5400" dirty="0"/>
              <a:t>50 acres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38862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u="sng" dirty="0"/>
              <a:t>Bacon’s Rebellion</a:t>
            </a:r>
          </a:p>
        </p:txBody>
      </p:sp>
      <p:pic>
        <p:nvPicPr>
          <p:cNvPr id="4" name="Picture 5" descr="sou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0"/>
            <a:ext cx="4857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5800" y="2057400"/>
            <a:ext cx="990600" cy="373063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Bacon’s Rebellion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http://www.youtube.com/watch?v=mYsTpYfAeZU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Oh…its awesome.</a:t>
            </a:r>
          </a:p>
          <a:p>
            <a:endParaRPr lang="en-US" dirty="0"/>
          </a:p>
          <a:p>
            <a:r>
              <a:rPr lang="en-US" dirty="0"/>
              <a:t>Be able to summarize the rebellion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IVI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77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6" descr="1toba0107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members.a1.net/csaa3601/geschichteag/gesch/afrika/sklaverei/map-slave-tr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"/>
            <a:ext cx="86106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hitchcock.itc.virginia.edu/SlaveTrade/collection/large/E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9975" y="0"/>
            <a:ext cx="5457825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57150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Plan of the British Slave Ship "Brookes," 1789 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hitchcock.itc.virginia.edu/SlaveTrade/collection/large/E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475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914400" y="6324600"/>
            <a:ext cx="723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/>
              <a:t>Body Positions of Slaves on the Slave Ship Aurore, 1784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Colonial Life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hitchcock.itc.virginia.edu/SlaveTrade/collection/large/F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8" y="0"/>
            <a:ext cx="754221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2590800" y="6411913"/>
            <a:ext cx="3938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Iron Shackles Used in Slave Trade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IVI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77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5" descr="sou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7848600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IVI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77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 descr="sou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35226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3733800" y="2895600"/>
            <a:ext cx="48006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610100" y="2705100"/>
            <a:ext cx="1752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4" name="TextBox 7"/>
          <p:cNvSpPr txBox="1">
            <a:spLocks noChangeArrowheads="1"/>
          </p:cNvSpPr>
          <p:nvPr/>
        </p:nvSpPr>
        <p:spPr bwMode="auto">
          <a:xfrm>
            <a:off x="4724400" y="3505200"/>
            <a:ext cx="137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1660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29200" y="4267200"/>
            <a:ext cx="3886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/>
              <a:t>Slavery</a:t>
            </a:r>
          </a:p>
          <a:p>
            <a:pPr>
              <a:buFont typeface="Arial" charset="0"/>
              <a:buChar char="•"/>
            </a:pPr>
            <a:r>
              <a:rPr lang="en-US" sz="4800"/>
              <a:t>Recognized</a:t>
            </a:r>
          </a:p>
          <a:p>
            <a:pPr>
              <a:buFont typeface="Arial" charset="0"/>
              <a:buChar char="•"/>
            </a:pPr>
            <a:r>
              <a:rPr lang="en-US" sz="4800"/>
              <a:t>regulated</a:t>
            </a:r>
            <a:endParaRPr lang="en-US" sz="36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3733800"/>
            <a:ext cx="4191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/>
              <a:t>[…]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IVI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77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 descr="sou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35226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3733800" y="2895600"/>
            <a:ext cx="48006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610100" y="2705100"/>
            <a:ext cx="1752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4724400" y="3505200"/>
            <a:ext cx="137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1660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638800" y="228600"/>
            <a:ext cx="3200400" cy="2209800"/>
          </a:xfrm>
          <a:prstGeom prst="straightConnector1">
            <a:avLst/>
          </a:prstGeom>
          <a:ln w="152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TextBox 13"/>
          <p:cNvSpPr txBox="1">
            <a:spLocks noChangeArrowheads="1"/>
          </p:cNvSpPr>
          <p:nvPr/>
        </p:nvSpPr>
        <p:spPr bwMode="auto">
          <a:xfrm>
            <a:off x="4648200" y="4343400"/>
            <a:ext cx="4495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4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# slaves</a:t>
            </a:r>
          </a:p>
          <a:p>
            <a:pPr>
              <a:buFont typeface="Arial" charset="0"/>
              <a:buChar char="•"/>
              <a:defRPr/>
            </a:pPr>
            <a:r>
              <a:rPr lang="en-US" sz="4800" dirty="0"/>
              <a:t># indentured servants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IVI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77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 descr="sou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35226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3733800" y="2895600"/>
            <a:ext cx="48006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610100" y="2705100"/>
            <a:ext cx="1752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4724400" y="3505200"/>
            <a:ext cx="137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1660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715000" y="304800"/>
            <a:ext cx="2895600" cy="2286000"/>
          </a:xfrm>
          <a:prstGeom prst="straightConnector1">
            <a:avLst/>
          </a:prstGeom>
          <a:ln w="152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TextBox 13"/>
          <p:cNvSpPr txBox="1">
            <a:spLocks noChangeArrowheads="1"/>
          </p:cNvSpPr>
          <p:nvPr/>
        </p:nvSpPr>
        <p:spPr bwMode="auto">
          <a:xfrm>
            <a:off x="4648200" y="3886200"/>
            <a:ext cx="4495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800">
                <a:solidFill>
                  <a:srgbClr val="0070C0"/>
                </a:solidFill>
              </a:rPr>
              <a:t># slaves</a:t>
            </a:r>
          </a:p>
          <a:p>
            <a:pPr lvl="1">
              <a:buFont typeface="Arial" charset="0"/>
              <a:buChar char="•"/>
            </a:pPr>
            <a:r>
              <a:rPr lang="en-US" sz="4800">
                <a:solidFill>
                  <a:srgbClr val="0070C0"/>
                </a:solidFill>
              </a:rPr>
              <a:t>Lifelong</a:t>
            </a:r>
          </a:p>
          <a:p>
            <a:pPr lvl="1">
              <a:buFont typeface="Arial" charset="0"/>
              <a:buChar char="•"/>
            </a:pPr>
            <a:r>
              <a:rPr lang="en-US" sz="4800">
                <a:solidFill>
                  <a:srgbClr val="0070C0"/>
                </a:solidFill>
              </a:rPr>
              <a:t>Inheritable</a:t>
            </a:r>
          </a:p>
          <a:p>
            <a:pPr lvl="1">
              <a:buFont typeface="Arial" charset="0"/>
              <a:buChar char="•"/>
            </a:pPr>
            <a:r>
              <a:rPr lang="en-US" sz="4800">
                <a:solidFill>
                  <a:srgbClr val="0070C0"/>
                </a:solidFill>
              </a:rPr>
              <a:t>Race-based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1f51ff93-4178-4f4e-8374-7ca1e5ff6c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4000" cy="607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25963"/>
          </a:xfrm>
        </p:spPr>
        <p:txBody>
          <a:bodyPr/>
          <a:lstStyle/>
          <a:p>
            <a:r>
              <a:rPr lang="en-US" dirty="0"/>
              <a:t>New England</a:t>
            </a:r>
          </a:p>
          <a:p>
            <a:pPr lvl="1"/>
            <a:r>
              <a:rPr lang="en-US" dirty="0"/>
              <a:t>Massachusetts Education laws of 1647</a:t>
            </a:r>
          </a:p>
          <a:p>
            <a:r>
              <a:rPr lang="en-US" dirty="0"/>
              <a:t>Middle Colonies</a:t>
            </a:r>
          </a:p>
          <a:p>
            <a:r>
              <a:rPr lang="en-US" dirty="0"/>
              <a:t>Southern Colonies</a:t>
            </a:r>
          </a:p>
        </p:txBody>
      </p:sp>
      <p:pic>
        <p:nvPicPr>
          <p:cNvPr id="16386" name="Picture 2" descr="http://media.tumblr.com/tumblr_lildk5q5AM1qcr3d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201989"/>
            <a:ext cx="5029201" cy="4656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us.123rf.com/400wm/400/400/morphart/morphart1205/morphart120501847/13772399-harvard-university-cambridge-massachussets-vintage-engraving-old-engraved-illustration-of-harvard-u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98290"/>
            <a:ext cx="6553200" cy="39597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Higher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4525963"/>
          </a:xfrm>
        </p:spPr>
        <p:txBody>
          <a:bodyPr/>
          <a:lstStyle/>
          <a:p>
            <a:r>
              <a:rPr lang="en-US" dirty="0"/>
              <a:t>Harvard College in 1636</a:t>
            </a:r>
          </a:p>
          <a:p>
            <a:r>
              <a:rPr lang="en-US" dirty="0"/>
              <a:t>William and Mary in 1694</a:t>
            </a:r>
          </a:p>
          <a:p>
            <a:r>
              <a:rPr lang="en-US" dirty="0"/>
              <a:t>Yale in 1701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England</a:t>
            </a:r>
          </a:p>
          <a:p>
            <a:pPr lvl="1"/>
            <a:r>
              <a:rPr lang="en-US" dirty="0"/>
              <a:t>Family nucleus</a:t>
            </a:r>
          </a:p>
          <a:p>
            <a:pPr lvl="1"/>
            <a:r>
              <a:rPr lang="en-US" dirty="0"/>
              <a:t>New England way of life</a:t>
            </a:r>
          </a:p>
          <a:p>
            <a:r>
              <a:rPr lang="en-US" dirty="0"/>
              <a:t>South</a:t>
            </a:r>
          </a:p>
          <a:p>
            <a:pPr lvl="1"/>
            <a:r>
              <a:rPr lang="en-US" dirty="0"/>
              <a:t>Microcosm of England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ecx.images-amazon.com/images/I/51YaOWRyWIL._SL5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6350"/>
            <a:ext cx="4572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Brace 3"/>
          <p:cNvSpPr/>
          <p:nvPr/>
        </p:nvSpPr>
        <p:spPr>
          <a:xfrm>
            <a:off x="3429000" y="228600"/>
            <a:ext cx="2133600" cy="1295400"/>
          </a:xfrm>
          <a:prstGeom prst="leftBrac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88" name="Picture 6" descr="http://s3.amazonaws.com/artlog/photos/110155/MMarco_Nuclear_FamilyE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46313"/>
            <a:ext cx="487680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26796-0D33-46AC-A1CF-AC0DC6AAD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going on in Europe?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840B3-5529-40B2-AE82-A29AF4483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99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history.org/almanack/life/images/class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110433"/>
            <a:ext cx="5029200" cy="47475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South-Social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 aristocracy at the top</a:t>
            </a:r>
          </a:p>
          <a:p>
            <a:r>
              <a:rPr lang="en-US" dirty="0"/>
              <a:t>No real middle class</a:t>
            </a:r>
          </a:p>
          <a:p>
            <a:pPr lvl="1"/>
            <a:r>
              <a:rPr lang="en-US" dirty="0"/>
              <a:t>No real cities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Awakening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http://www.youtube.com/watch?v=DJRfRUxqZmo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Who are the leaders?</a:t>
            </a:r>
          </a:p>
          <a:p>
            <a:r>
              <a:rPr lang="en-US" dirty="0"/>
              <a:t>What is it?</a:t>
            </a:r>
          </a:p>
          <a:p>
            <a:r>
              <a:rPr lang="en-US" dirty="0"/>
              <a:t>Why is it important?</a:t>
            </a:r>
          </a:p>
          <a:p>
            <a:r>
              <a:rPr lang="en-US" dirty="0"/>
              <a:t>When does it occur?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Politics and press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Zenger trial</a:t>
            </a:r>
          </a:p>
          <a:p>
            <a:pPr lvl="1"/>
            <a:r>
              <a:rPr lang="en-US" dirty="0"/>
              <a:t>1734-1735</a:t>
            </a:r>
          </a:p>
          <a:p>
            <a:pPr lvl="1"/>
            <a:r>
              <a:rPr lang="en-US" dirty="0"/>
              <a:t>NY</a:t>
            </a:r>
          </a:p>
          <a:p>
            <a:pPr lvl="1"/>
            <a:r>
              <a:rPr lang="en-US" dirty="0"/>
              <a:t>Fought against royal governor</a:t>
            </a:r>
          </a:p>
          <a:p>
            <a:pPr lvl="1"/>
            <a:r>
              <a:rPr lang="en-US" dirty="0"/>
              <a:t>Freedom of the press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26796-0D33-46AC-A1CF-AC0DC6AAD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going on in Europe?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840B3-5529-40B2-AE82-A29AF4483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Crusades-&gt;Renaissance-&gt;Age of Exploration</a:t>
            </a:r>
          </a:p>
          <a:p>
            <a:r>
              <a:rPr lang="en-US" dirty="0"/>
              <a:t>Primogeniture</a:t>
            </a:r>
          </a:p>
          <a:p>
            <a:r>
              <a:rPr lang="en-US" dirty="0"/>
              <a:t>Mercantilism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2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Migration</a:t>
            </a:r>
          </a:p>
          <a:p>
            <a:r>
              <a:rPr lang="en-US" dirty="0"/>
              <a:t>Indentured Servitude</a:t>
            </a:r>
          </a:p>
          <a:p>
            <a:r>
              <a:rPr lang="en-US" dirty="0"/>
              <a:t>Forced migration</a:t>
            </a:r>
          </a:p>
          <a:p>
            <a:r>
              <a:rPr lang="en-US" dirty="0"/>
              <a:t>Other Europeans</a:t>
            </a:r>
          </a:p>
          <a:p>
            <a:pPr lvl="1"/>
            <a:r>
              <a:rPr lang="en-US" dirty="0"/>
              <a:t>Germans</a:t>
            </a:r>
          </a:p>
          <a:p>
            <a:pPr lvl="1"/>
            <a:r>
              <a:rPr lang="en-US" dirty="0"/>
              <a:t>Scots-Irish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culty.umf.maine.edu/walter.sargent/public.www/web%20103/Map%20Great%20Mig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2350" y="0"/>
            <a:ext cx="68516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0" y="6019800"/>
            <a:ext cx="6477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Great Migration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66800" y="838200"/>
            <a:ext cx="3048000" cy="1524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2057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/>
              <a:t>(north of Plymouth)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E1CD1-7BCC-4A7D-A13D-61F5B871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Colonists in New England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7B528-6628-4386-B37B-6AB176E4A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: Plymouth colony</a:t>
            </a:r>
          </a:p>
          <a:p>
            <a:pPr lvl="1"/>
            <a:r>
              <a:rPr lang="en-US" dirty="0"/>
              <a:t>Mayflower</a:t>
            </a:r>
          </a:p>
          <a:p>
            <a:pPr lvl="1"/>
            <a:r>
              <a:rPr lang="en-US" dirty="0"/>
              <a:t>Separatists Puritans=&gt; Pilgrims</a:t>
            </a:r>
          </a:p>
          <a:p>
            <a:pPr lvl="1"/>
            <a:r>
              <a:rPr lang="en-US" dirty="0"/>
              <a:t>Mayflower Compact</a:t>
            </a:r>
          </a:p>
          <a:p>
            <a:pPr lvl="2"/>
            <a:r>
              <a:rPr lang="en-US" dirty="0"/>
              <a:t>Civil body </a:t>
            </a:r>
            <a:r>
              <a:rPr lang="en-US" dirty="0" err="1"/>
              <a:t>politik</a:t>
            </a:r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Massachusetts Bay</a:t>
            </a:r>
          </a:p>
        </p:txBody>
      </p:sp>
    </p:spTree>
    <p:extLst>
      <p:ext uri="{BB962C8B-B14F-4D97-AF65-F5344CB8AC3E}">
        <p14:creationId xmlns:p14="http://schemas.microsoft.com/office/powerpoint/2010/main" val="378549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winth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125"/>
            <a:ext cx="91440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3673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76200"/>
            <a:ext cx="7696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/>
              <a:t>“</a:t>
            </a:r>
            <a:r>
              <a:rPr lang="en-US" sz="4800" u="sng" dirty="0"/>
              <a:t>The New England Way”</a:t>
            </a:r>
          </a:p>
          <a:p>
            <a:pPr>
              <a:buFont typeface="Arial" charset="0"/>
              <a:buChar char="•"/>
            </a:pPr>
            <a:r>
              <a:rPr lang="en-US" sz="4800" dirty="0"/>
              <a:t>Congregationalism</a:t>
            </a:r>
          </a:p>
          <a:p>
            <a:pPr>
              <a:buFont typeface="Arial" charset="0"/>
              <a:buChar char="•"/>
            </a:pPr>
            <a:r>
              <a:rPr lang="en-US" sz="4800" dirty="0"/>
              <a:t>“Saints”</a:t>
            </a:r>
          </a:p>
          <a:p>
            <a:pPr>
              <a:buFont typeface="Arial" charset="0"/>
              <a:buChar char="•"/>
            </a:pPr>
            <a:r>
              <a:rPr lang="en-US" sz="4800" dirty="0"/>
              <a:t>Conversion relation</a:t>
            </a:r>
          </a:p>
          <a:p>
            <a:pPr>
              <a:buFont typeface="Arial" charset="0"/>
              <a:buChar char="•"/>
            </a:pPr>
            <a:r>
              <a:rPr lang="en-US" sz="4800" dirty="0"/>
              <a:t>Views on idleness</a:t>
            </a:r>
          </a:p>
        </p:txBody>
      </p:sp>
    </p:spTree>
    <p:extLst>
      <p:ext uri="{BB962C8B-B14F-4D97-AF65-F5344CB8AC3E}">
        <p14:creationId xmlns:p14="http://schemas.microsoft.com/office/powerpoint/2010/main" val="15328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4206</TotalTime>
  <Words>607</Words>
  <Application>Microsoft Office PowerPoint</Application>
  <PresentationFormat>On-screen Show (4:3)</PresentationFormat>
  <Paragraphs>133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Default Design</vt:lpstr>
      <vt:lpstr>Agenda</vt:lpstr>
      <vt:lpstr>Colonial Life</vt:lpstr>
      <vt:lpstr>What’s going on in Europe?</vt:lpstr>
      <vt:lpstr>What’s going on in Europe?</vt:lpstr>
      <vt:lpstr>Immigration</vt:lpstr>
      <vt:lpstr>PowerPoint Presentation</vt:lpstr>
      <vt:lpstr>English Colonists in New England</vt:lpstr>
      <vt:lpstr>PowerPoint Presentation</vt:lpstr>
      <vt:lpstr>PowerPoint Presentation</vt:lpstr>
      <vt:lpstr>PowerPoint Presentation</vt:lpstr>
      <vt:lpstr>PowerPoint Presentation</vt:lpstr>
      <vt:lpstr>Other Europeans in Middle Colonies</vt:lpstr>
      <vt:lpstr>PowerPoint Presentation</vt:lpstr>
      <vt:lpstr>PowerPoint Presentation</vt:lpstr>
      <vt:lpstr>Bacon’s Rebellion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</vt:lpstr>
      <vt:lpstr>Higher Education</vt:lpstr>
      <vt:lpstr>Social Structure</vt:lpstr>
      <vt:lpstr>PowerPoint Presentation</vt:lpstr>
      <vt:lpstr>South-Social Hierarchy</vt:lpstr>
      <vt:lpstr>Great Awakening</vt:lpstr>
      <vt:lpstr>Politics and press</vt:lpstr>
    </vt:vector>
  </TitlesOfParts>
  <Company>Fairfax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fcps</dc:creator>
  <cp:lastModifiedBy>Genevieve Costantini</cp:lastModifiedBy>
  <cp:revision>226</cp:revision>
  <cp:lastPrinted>2017-09-17T18:49:28Z</cp:lastPrinted>
  <dcterms:created xsi:type="dcterms:W3CDTF">2006-09-14T10:59:22Z</dcterms:created>
  <dcterms:modified xsi:type="dcterms:W3CDTF">2017-09-18T00:02:24Z</dcterms:modified>
</cp:coreProperties>
</file>